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rels" ContentType="application/vnd.openxmlformats-package.relationships+xml"/>
  <Default Extension="xlsx" ContentType="application/vnd.openxmlformats-officedocument.spreadsheetml.sheet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media/image4.jpg" ContentType="image/jpeg"/>
  <Override PartName="/ppt/charts/chart1.xml" ContentType="application/vnd.openxmlformats-officedocument.drawingml.chart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sldIdLst>
    <p:sldId id="256" r:id="rId3"/>
    <p:sldId id="261" r:id="rId4"/>
    <p:sldId id="262" r:id="rId5"/>
    <p:sldId id="263" r:id="rId6"/>
    <p:sldId id="264" r:id="rId7"/>
  </p:sldIdLst>
  <p:sldSz cx="20104100" cy="11309350"/>
  <p:notesSz cx="20104100" cy="1130935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1E59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642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2" Type="http://schemas.openxmlformats.org/officeDocument/2006/relationships/slideMaster" Target="slideMasters/slideMaster2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tableStyles" Target="tableStyles.xml"/><Relationship Id="rId5" Type="http://schemas.openxmlformats.org/officeDocument/2006/relationships/slide" Target="slides/slide3.xml"/><Relationship Id="rId10" Type="http://schemas.openxmlformats.org/officeDocument/2006/relationships/theme" Target="theme/theme1.xml"/><Relationship Id="rId4" Type="http://schemas.openxmlformats.org/officeDocument/2006/relationships/slide" Target="slides/slide2.xml"/><Relationship Id="rId9" Type="http://schemas.openxmlformats.org/officeDocument/2006/relationships/viewProps" Target="viewProps.xml"/></Relationships>
</file>

<file path=ppt/charts/_rels/chart1.xml.rels><?xml version="1.0" encoding="UTF-8" standalone="yes"?>
<Relationships xmlns="http://schemas.openxmlformats.org/package/2006/relationships"><Relationship Id="rId1" Type="http://schemas.openxmlformats.org/officeDocument/2006/relationships/package" Target="../embeddings/Microsoft_Excel_Worksheet.xlsx"/></Relationships>
</file>

<file path=ppt/charts/chart1.xml><?xml version="1.0" encoding="utf-8"?>
<c:chartSpace xmlns:c="http://schemas.openxmlformats.org/drawingml/2006/chart" xmlns:a="http://schemas.openxmlformats.org/drawingml/2006/main" xmlns:r="http://schemas.openxmlformats.org/officeDocument/2006/relationships" xmlns:c16r2="http://schemas.microsoft.com/office/drawing/2015/06/chart">
  <c:date1904 val="0"/>
  <c:lang val="en-US"/>
  <c:roundedCorners val="0"/>
  <mc:AlternateContent xmlns:mc="http://schemas.openxmlformats.org/markup-compatibility/2006">
    <mc:Choice xmlns:c14="http://schemas.microsoft.com/office/drawing/2007/8/2/chart" Requires="c14">
      <c14:style val="101"/>
    </mc:Choice>
    <mc:Fallback>
      <c:style val="1"/>
    </mc:Fallback>
  </mc:AlternateContent>
  <c:chart>
    <c:autoTitleDeleted val="0"/>
    <c:plotArea>
      <c:layout>
        <c:manualLayout>
          <c:layoutTarget val="inner"/>
          <c:xMode val="edge"/>
          <c:yMode val="edge"/>
          <c:x val="5.2560675227364601E-2"/>
          <c:y val="1.97802197802198E-2"/>
          <c:w val="0.82393410744663098"/>
          <c:h val="0.89775951083037697"/>
        </c:manualLayout>
      </c:layout>
      <c:barChart>
        <c:barDir val="col"/>
        <c:grouping val="stacked"/>
        <c:varyColors val="0"/>
        <c:ser>
          <c:idx val="0"/>
          <c:order val="0"/>
          <c:tx>
            <c:strRef>
              <c:f>Blad1!$B$1</c:f>
              <c:strCache>
                <c:ptCount val="1"/>
                <c:pt idx="0">
                  <c:v>Serie 1</c:v>
                </c:pt>
              </c:strCache>
            </c:strRef>
          </c:tx>
          <c:spPr>
            <a:solidFill>
              <a:srgbClr val="1E599F"/>
            </a:solidFill>
          </c:spPr>
          <c:invertIfNegative val="0"/>
          <c:cat>
            <c:strRef>
              <c:f>Blad1!$A$2:$A$5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Blad1!$B$2:$B$5</c:f>
              <c:numCache>
                <c:formatCode>General</c:formatCode>
                <c:ptCount val="4"/>
                <c:pt idx="0">
                  <c:v>4.3</c:v>
                </c:pt>
                <c:pt idx="1">
                  <c:v>2.5</c:v>
                </c:pt>
                <c:pt idx="2">
                  <c:v>3.5</c:v>
                </c:pt>
                <c:pt idx="3">
                  <c:v>4.5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0-C4AF-4B0D-AD15-1006FBD8C975}"/>
            </c:ext>
          </c:extLst>
        </c:ser>
        <c:ser>
          <c:idx val="1"/>
          <c:order val="1"/>
          <c:tx>
            <c:strRef>
              <c:f>Blad1!$C$1</c:f>
              <c:strCache>
                <c:ptCount val="1"/>
                <c:pt idx="0">
                  <c:v>Serie 2</c:v>
                </c:pt>
              </c:strCache>
            </c:strRef>
          </c:tx>
          <c:spPr>
            <a:solidFill>
              <a:schemeClr val="tx1"/>
            </a:solidFill>
          </c:spPr>
          <c:invertIfNegative val="0"/>
          <c:cat>
            <c:strRef>
              <c:f>Blad1!$A$2:$A$5</c:f>
              <c:strCache>
                <c:ptCount val="4"/>
                <c:pt idx="0">
                  <c:v>Kategori 1</c:v>
                </c:pt>
                <c:pt idx="1">
                  <c:v>Kategori 2</c:v>
                </c:pt>
                <c:pt idx="2">
                  <c:v>Kategori 3</c:v>
                </c:pt>
                <c:pt idx="3">
                  <c:v>Kategori 4</c:v>
                </c:pt>
              </c:strCache>
            </c:strRef>
          </c:cat>
          <c:val>
            <c:numRef>
              <c:f>Blad1!$C$2:$C$5</c:f>
              <c:numCache>
                <c:formatCode>General</c:formatCode>
                <c:ptCount val="4"/>
                <c:pt idx="0">
                  <c:v>2.4</c:v>
                </c:pt>
                <c:pt idx="1">
                  <c:v>4.4000000000000004</c:v>
                </c:pt>
                <c:pt idx="2">
                  <c:v>1.8</c:v>
                </c:pt>
                <c:pt idx="3">
                  <c:v>2.8</c:v>
                </c:pt>
              </c:numCache>
            </c:numRef>
          </c:val>
          <c:extLst>
            <c:ext xmlns:c16="http://schemas.microsoft.com/office/drawing/2014/chart" uri="{C3380CC4-5D6E-409C-BE32-E72D297353CC}">
              <c16:uniqueId val="{00000001-C4AF-4B0D-AD15-1006FBD8C975}"/>
            </c:ext>
          </c:extLst>
        </c:ser>
        <c:dLbls>
          <c:showLegendKey val="0"/>
          <c:showVal val="0"/>
          <c:showCatName val="0"/>
          <c:showSerName val="0"/>
          <c:showPercent val="0"/>
          <c:showBubbleSize val="0"/>
        </c:dLbls>
        <c:gapWidth val="150"/>
        <c:overlap val="100"/>
        <c:axId val="2145409800"/>
        <c:axId val="2146315576"/>
      </c:barChart>
      <c:catAx>
        <c:axId val="2145409800"/>
        <c:scaling>
          <c:orientation val="minMax"/>
        </c:scaling>
        <c:delete val="0"/>
        <c:axPos val="b"/>
        <c:numFmt formatCode="General" sourceLinked="0"/>
        <c:majorTickMark val="out"/>
        <c:minorTickMark val="none"/>
        <c:tickLblPos val="nextTo"/>
        <c:txPr>
          <a:bodyPr/>
          <a:lstStyle/>
          <a:p>
            <a:pPr>
              <a:defRPr sz="1400" cap="all" baseline="0">
                <a:latin typeface="Arial Black"/>
              </a:defRPr>
            </a:pPr>
            <a:endParaRPr lang="sv-SE"/>
          </a:p>
        </c:txPr>
        <c:crossAx val="2146315576"/>
        <c:crosses val="autoZero"/>
        <c:auto val="1"/>
        <c:lblAlgn val="ctr"/>
        <c:lblOffset val="100"/>
        <c:noMultiLvlLbl val="0"/>
      </c:catAx>
      <c:valAx>
        <c:axId val="2146315576"/>
        <c:scaling>
          <c:orientation val="minMax"/>
        </c:scaling>
        <c:delete val="0"/>
        <c:axPos val="l"/>
        <c:majorGridlines/>
        <c:numFmt formatCode="General" sourceLinked="1"/>
        <c:majorTickMark val="out"/>
        <c:minorTickMark val="none"/>
        <c:tickLblPos val="nextTo"/>
        <c:txPr>
          <a:bodyPr/>
          <a:lstStyle/>
          <a:p>
            <a:pPr>
              <a:defRPr sz="1400">
                <a:latin typeface="Arial"/>
              </a:defRPr>
            </a:pPr>
            <a:endParaRPr lang="sv-SE"/>
          </a:p>
        </c:txPr>
        <c:crossAx val="2145409800"/>
        <c:crosses val="autoZero"/>
        <c:crossBetween val="between"/>
      </c:valAx>
    </c:plotArea>
    <c:legend>
      <c:legendPos val="r"/>
      <c:layout>
        <c:manualLayout>
          <c:xMode val="edge"/>
          <c:yMode val="edge"/>
          <c:x val="0.87558194237548204"/>
          <c:y val="0.80418653397492001"/>
          <c:w val="0.122834116739686"/>
          <c:h val="0.13770997375328101"/>
        </c:manualLayout>
      </c:layout>
      <c:overlay val="0"/>
    </c:legend>
    <c:plotVisOnly val="1"/>
    <c:dispBlanksAs val="gap"/>
    <c:showDLblsOverMax val="0"/>
  </c:chart>
  <c:txPr>
    <a:bodyPr/>
    <a:lstStyle/>
    <a:p>
      <a:pPr>
        <a:defRPr sz="1800"/>
      </a:pPr>
      <a:endParaRPr lang="sv-SE"/>
    </a:p>
  </c:txPr>
  <c:externalData r:id="rId1">
    <c:autoUpdate val="0"/>
  </c:externalData>
</c:chartSpace>
</file>

<file path=ppt/media/image2.jpg>
</file>

<file path=ppt/media/image3.jpg>
</file>

<file path=ppt/media/image4.jpg>
</file>

<file path=ppt/media/image6.jpe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14" name="Platshållare för text 2"/>
          <p:cNvSpPr>
            <a:spLocks noGrp="1"/>
          </p:cNvSpPr>
          <p:nvPr>
            <p:ph idx="1"/>
          </p:nvPr>
        </p:nvSpPr>
        <p:spPr>
          <a:xfrm>
            <a:off x="7004050" y="3216275"/>
            <a:ext cx="12095163" cy="6886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="1"/>
            </a:lvl1pPr>
            <a:lvl2pPr>
              <a:defRPr sz="1100"/>
            </a:lvl2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004888" y="2532063"/>
            <a:ext cx="8883650" cy="10541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1004888" y="3586163"/>
            <a:ext cx="8883650" cy="6516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10212388" y="2532063"/>
            <a:ext cx="8886825" cy="10541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10212388" y="3586163"/>
            <a:ext cx="8886825" cy="6516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3226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72763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26194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004888" y="450850"/>
            <a:ext cx="6615112" cy="19161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7859713" y="450850"/>
            <a:ext cx="11239500" cy="965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1004888" y="2366963"/>
            <a:ext cx="6615112" cy="77358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16497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40175" y="7916863"/>
            <a:ext cx="12063413" cy="9350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3940175" y="1011238"/>
            <a:ext cx="12063413" cy="6784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3940175" y="8851900"/>
            <a:ext cx="12063413" cy="1327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6251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78098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14576425" y="452438"/>
            <a:ext cx="4522788" cy="9650412"/>
          </a:xfrm>
        </p:spPr>
        <p:txBody>
          <a:bodyPr vert="eaVert"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1004888" y="452438"/>
            <a:ext cx="13419137" cy="9650412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39622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314126" y="314116"/>
            <a:ext cx="14143967" cy="106803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112269" y="314116"/>
            <a:ext cx="8677704" cy="106803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314126" y="314126"/>
            <a:ext cx="19476085" cy="10660380"/>
          </a:xfrm>
          <a:custGeom>
            <a:avLst/>
            <a:gdLst/>
            <a:ahLst/>
            <a:cxnLst/>
            <a:rect l="l" t="t" r="r" b="b"/>
            <a:pathLst>
              <a:path w="19476085" h="10660380">
                <a:moveTo>
                  <a:pt x="0" y="10660356"/>
                </a:moveTo>
                <a:lnTo>
                  <a:pt x="19475846" y="10660356"/>
                </a:lnTo>
                <a:lnTo>
                  <a:pt x="19475846" y="0"/>
                </a:lnTo>
                <a:lnTo>
                  <a:pt x="0" y="0"/>
                </a:lnTo>
                <a:lnTo>
                  <a:pt x="0" y="10660356"/>
                </a:lnTo>
                <a:close/>
              </a:path>
            </a:pathLst>
          </a:custGeom>
          <a:solidFill>
            <a:srgbClr val="000000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1/13/2023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10" name="Holder 3"/>
          <p:cNvSpPr>
            <a:spLocks noGrp="1"/>
          </p:cNvSpPr>
          <p:nvPr>
            <p:ph sz="half" idx="2"/>
          </p:nvPr>
        </p:nvSpPr>
        <p:spPr>
          <a:xfrm>
            <a:off x="298450" y="320675"/>
            <a:ext cx="19507200" cy="1066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1/13/2023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1/13/2023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1/13/2023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508125" y="3513138"/>
            <a:ext cx="17087850" cy="2424112"/>
          </a:xfr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3016250" y="6408738"/>
            <a:ext cx="14071600" cy="28908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format på underrubrik i bakgrunden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11667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294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587500" y="7267575"/>
            <a:ext cx="17089438" cy="224631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587500" y="4792663"/>
            <a:ext cx="17089438" cy="247491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5452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1004888" y="2638425"/>
            <a:ext cx="8970962" cy="7464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10128250" y="2638425"/>
            <a:ext cx="8970963" cy="7464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580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8328" y="896001"/>
            <a:ext cx="18067443" cy="5600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396875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cxnSp>
        <p:nvCxnSpPr>
          <p:cNvPr id="7" name="Rak 6"/>
          <p:cNvCxnSpPr/>
          <p:nvPr userDrawn="1"/>
        </p:nvCxnSpPr>
        <p:spPr>
          <a:xfrm>
            <a:off x="984250" y="1387475"/>
            <a:ext cx="17221200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Bildobjekt 7" descr="Sirius_RGB.eps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450" y="1006475"/>
            <a:ext cx="698952" cy="9906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1004888" y="452438"/>
            <a:ext cx="18094325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004888" y="2638425"/>
            <a:ext cx="18094325" cy="7464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1004888" y="10482263"/>
            <a:ext cx="4691062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4CE8C-FFE7-584B-ABA1-FAA98CBCD69C}" type="datetimeFigureOut">
              <a:rPr lang="sv-SE" smtClean="0"/>
              <a:t>2023-01-13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869113" y="10482263"/>
            <a:ext cx="6365875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14408150" y="10482263"/>
            <a:ext cx="4691063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3847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chart" Target="../charts/chart1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emf"/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Sirius_GrafiskProfil_2018_PP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  <p:pic>
        <p:nvPicPr>
          <p:cNvPr id="2" name="Bildobjekt 1" descr="Sirius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0" y="2530475"/>
            <a:ext cx="3230410" cy="4578350"/>
          </a:xfrm>
          <a:prstGeom prst="rect">
            <a:avLst/>
          </a:prstGeom>
        </p:spPr>
      </p:pic>
      <p:sp>
        <p:nvSpPr>
          <p:cNvPr id="4" name="Rubrik 1"/>
          <p:cNvSpPr txBox="1">
            <a:spLocks/>
          </p:cNvSpPr>
          <p:nvPr/>
        </p:nvSpPr>
        <p:spPr>
          <a:xfrm>
            <a:off x="908050" y="8093075"/>
            <a:ext cx="17088486" cy="128921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7200" dirty="0">
                <a:solidFill>
                  <a:schemeClr val="bg1"/>
                </a:solidFill>
                <a:latin typeface="Arial Black"/>
                <a:cs typeface="Arial Black"/>
              </a:rPr>
              <a:t>PRESENTATIONSRUBRIK</a:t>
            </a:r>
          </a:p>
        </p:txBody>
      </p:sp>
      <p:sp>
        <p:nvSpPr>
          <p:cNvPr id="6" name="Rubrik 1"/>
          <p:cNvSpPr txBox="1">
            <a:spLocks/>
          </p:cNvSpPr>
          <p:nvPr/>
        </p:nvSpPr>
        <p:spPr>
          <a:xfrm>
            <a:off x="908050" y="9388475"/>
            <a:ext cx="17088486" cy="128921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sv-SE" sz="2800" dirty="0">
                <a:solidFill>
                  <a:schemeClr val="bg1"/>
                </a:solidFill>
                <a:latin typeface="Arial"/>
                <a:cs typeface="Arial"/>
              </a:rPr>
              <a:t>EV. UNDERRUBRIK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/>
        </p:nvSpPr>
        <p:spPr>
          <a:xfrm>
            <a:off x="908050" y="766207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Arial Black"/>
                <a:cs typeface="Arial Black"/>
              </a:rPr>
              <a:t>IK SIRIUS</a:t>
            </a:r>
          </a:p>
        </p:txBody>
      </p:sp>
      <p:sp>
        <p:nvSpPr>
          <p:cNvPr id="5" name="textruta 4"/>
          <p:cNvSpPr txBox="1"/>
          <p:nvPr/>
        </p:nvSpPr>
        <p:spPr>
          <a:xfrm>
            <a:off x="908050" y="1006475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0" i="0" dirty="0">
                <a:latin typeface="Arial"/>
                <a:cs typeface="Arial"/>
              </a:rPr>
              <a:t>Presentationsrubrik</a:t>
            </a:r>
          </a:p>
        </p:txBody>
      </p:sp>
      <p:sp>
        <p:nvSpPr>
          <p:cNvPr id="3" name="textruta 2"/>
          <p:cNvSpPr txBox="1"/>
          <p:nvPr/>
        </p:nvSpPr>
        <p:spPr>
          <a:xfrm>
            <a:off x="908050" y="2835275"/>
            <a:ext cx="16916400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7200" dirty="0">
                <a:latin typeface="Arial Black" panose="020B0A04020102020204" pitchFamily="34" charset="0"/>
              </a:rPr>
              <a:t>HEJ OCH </a:t>
            </a:r>
          </a:p>
          <a:p>
            <a:r>
              <a:rPr lang="sv-SE" sz="7200" dirty="0">
                <a:latin typeface="Arial Black" panose="020B0A04020102020204" pitchFamily="34" charset="0"/>
              </a:rPr>
              <a:t>VÄLKOMMEN</a:t>
            </a:r>
          </a:p>
        </p:txBody>
      </p:sp>
      <p:sp>
        <p:nvSpPr>
          <p:cNvPr id="7" name="textruta 6"/>
          <p:cNvSpPr txBox="1"/>
          <p:nvPr/>
        </p:nvSpPr>
        <p:spPr>
          <a:xfrm>
            <a:off x="793750" y="6111875"/>
            <a:ext cx="8153400" cy="203132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1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b="1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 är en utfyllnadstext från tryck- och förlagsindustrin.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har varit standard ända sedan 1500-talet, när en okänd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boksättare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tog att antal bokstäver och blandade dem för att göra ett provexemplar av en bok.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har inte bara överlevt fem århundraden, utan även övergången till elektronisk typografi utan större förändringar. Det blev allmänt känt på 1960-talet i samband med lanseringen av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Letraset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-ark med avsnitt av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, och senare med mjukvaror som </a:t>
            </a:r>
            <a:r>
              <a:rPr lang="sv-SE" dirty="0" err="1">
                <a:latin typeface="Arial" panose="020B0604020202020204" pitchFamily="34" charset="0"/>
                <a:cs typeface="Arial" panose="020B0604020202020204" pitchFamily="34" charset="0"/>
              </a:rPr>
              <a:t>Aldus</a:t>
            </a:r>
            <a:r>
              <a:rPr lang="sv-SE" dirty="0">
                <a:latin typeface="Arial" panose="020B0604020202020204" pitchFamily="34" charset="0"/>
                <a:cs typeface="Arial" panose="020B0604020202020204" pitchFamily="34" charset="0"/>
              </a:rPr>
              <a:t> PageMaker.</a:t>
            </a:r>
          </a:p>
        </p:txBody>
      </p:sp>
    </p:spTree>
    <p:extLst>
      <p:ext uri="{BB962C8B-B14F-4D97-AF65-F5344CB8AC3E}">
        <p14:creationId xmlns:p14="http://schemas.microsoft.com/office/powerpoint/2010/main" val="746808933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/>
        </p:nvSpPr>
        <p:spPr>
          <a:xfrm>
            <a:off x="908050" y="766207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Arial Black"/>
                <a:cs typeface="Arial Black"/>
              </a:rPr>
              <a:t>IK SIRIUS</a:t>
            </a:r>
          </a:p>
        </p:txBody>
      </p:sp>
      <p:sp>
        <p:nvSpPr>
          <p:cNvPr id="5" name="textruta 4"/>
          <p:cNvSpPr txBox="1"/>
          <p:nvPr/>
        </p:nvSpPr>
        <p:spPr>
          <a:xfrm>
            <a:off x="908050" y="1006475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0" i="0" dirty="0">
                <a:latin typeface="Vitesse Sans Book" pitchFamily="50" charset="0"/>
                <a:cs typeface="Arial"/>
              </a:rPr>
              <a:t>Presentationsrubrik</a:t>
            </a:r>
          </a:p>
        </p:txBody>
      </p:sp>
      <p:sp>
        <p:nvSpPr>
          <p:cNvPr id="2" name="textruta 1"/>
          <p:cNvSpPr txBox="1"/>
          <p:nvPr/>
        </p:nvSpPr>
        <p:spPr>
          <a:xfrm>
            <a:off x="1289050" y="2987675"/>
            <a:ext cx="8153400" cy="255454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b="1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b="1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 är en utfyllnadstext från tryck- och förlagsindustrin.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har varit standard ända sedan 1500-talet, när en okänd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boksättare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tog att antal bokstäver och blandade dem för att göra ett provexemplar av en bok.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har inte bara överlevt fem århundraden, utan även övergången till elektronisk typografi utan större förändringar. Det blev allmänt känt på 1960-talet i samband med lanseringen av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Letraset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-ark med avsnitt av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, och senare med mjukvaror som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Aldus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PageMaker.</a:t>
            </a:r>
          </a:p>
        </p:txBody>
      </p:sp>
      <p:sp>
        <p:nvSpPr>
          <p:cNvPr id="8" name="textruta 7"/>
          <p:cNvSpPr txBox="1"/>
          <p:nvPr/>
        </p:nvSpPr>
        <p:spPr>
          <a:xfrm>
            <a:off x="9823450" y="2835275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1" name="textruta 10"/>
          <p:cNvSpPr txBox="1"/>
          <p:nvPr/>
        </p:nvSpPr>
        <p:spPr>
          <a:xfrm>
            <a:off x="14090650" y="2837154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56570372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ruta 3"/>
          <p:cNvSpPr txBox="1"/>
          <p:nvPr/>
        </p:nvSpPr>
        <p:spPr>
          <a:xfrm>
            <a:off x="908050" y="766207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latin typeface="Arial Black"/>
                <a:cs typeface="Arial Black"/>
              </a:rPr>
              <a:t>IK SIRIUS</a:t>
            </a:r>
          </a:p>
        </p:txBody>
      </p:sp>
      <p:sp>
        <p:nvSpPr>
          <p:cNvPr id="5" name="textruta 4"/>
          <p:cNvSpPr txBox="1"/>
          <p:nvPr/>
        </p:nvSpPr>
        <p:spPr>
          <a:xfrm>
            <a:off x="908050" y="1006475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0" i="0" dirty="0">
                <a:latin typeface="Arial"/>
                <a:cs typeface="Arial"/>
              </a:rPr>
              <a:t>Presentationsrubrik</a:t>
            </a:r>
          </a:p>
        </p:txBody>
      </p:sp>
      <p:graphicFrame>
        <p:nvGraphicFramePr>
          <p:cNvPr id="3" name="Diagram 2"/>
          <p:cNvGraphicFramePr/>
          <p:nvPr>
            <p:extLst>
              <p:ext uri="{D42A27DB-BD31-4B8C-83A1-F6EECF244321}">
                <p14:modId xmlns:p14="http://schemas.microsoft.com/office/powerpoint/2010/main" val="157270361"/>
              </p:ext>
            </p:extLst>
          </p:nvPr>
        </p:nvGraphicFramePr>
        <p:xfrm>
          <a:off x="1060451" y="3673475"/>
          <a:ext cx="8017976" cy="5486400"/>
        </p:xfrm>
        <a:graphic>
          <a:graphicData uri="http://schemas.openxmlformats.org/drawingml/2006/chart">
            <c:chart xmlns:c="http://schemas.openxmlformats.org/drawingml/2006/chart" xmlns:r="http://schemas.openxmlformats.org/officeDocument/2006/relationships" r:id="rId2"/>
          </a:graphicData>
        </a:graphic>
      </p:graphicFrame>
      <p:sp>
        <p:nvSpPr>
          <p:cNvPr id="11" name="textruta 10"/>
          <p:cNvSpPr txBox="1"/>
          <p:nvPr/>
        </p:nvSpPr>
        <p:spPr>
          <a:xfrm>
            <a:off x="9823450" y="2835275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2" name="textruta 11"/>
          <p:cNvSpPr txBox="1"/>
          <p:nvPr/>
        </p:nvSpPr>
        <p:spPr>
          <a:xfrm>
            <a:off x="14090650" y="2837154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322282677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pic>
        <p:nvPicPr>
          <p:cNvPr id="7" name="Platshållare för innehåll 6" descr="36815834675_b79acd027b_o.jpg"/>
          <p:cNvPicPr>
            <a:picLocks noGrp="1" noChangeAspect="1"/>
          </p:cNvPicPr>
          <p:nvPr>
            <p:ph sz="half" idx="2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54" t="11147" r="200" b="11715"/>
          <a:stretch/>
        </p:blipFill>
        <p:spPr/>
      </p:pic>
      <p:sp>
        <p:nvSpPr>
          <p:cNvPr id="9" name="textruta 8"/>
          <p:cNvSpPr txBox="1"/>
          <p:nvPr/>
        </p:nvSpPr>
        <p:spPr>
          <a:xfrm>
            <a:off x="908050" y="766207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dirty="0">
                <a:solidFill>
                  <a:srgbClr val="FFFFFF"/>
                </a:solidFill>
                <a:latin typeface="Arial Black"/>
                <a:cs typeface="Arial Black"/>
              </a:rPr>
              <a:t>IK SIRIUS</a:t>
            </a:r>
          </a:p>
        </p:txBody>
      </p:sp>
      <p:sp>
        <p:nvSpPr>
          <p:cNvPr id="10" name="textruta 9"/>
          <p:cNvSpPr txBox="1"/>
          <p:nvPr/>
        </p:nvSpPr>
        <p:spPr>
          <a:xfrm>
            <a:off x="908050" y="1006475"/>
            <a:ext cx="79248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b="0" i="0" dirty="0">
                <a:solidFill>
                  <a:srgbClr val="FFFFFF"/>
                </a:solidFill>
                <a:latin typeface="Arial"/>
                <a:cs typeface="Arial"/>
              </a:rPr>
              <a:t>Presentationsrubrik</a:t>
            </a:r>
          </a:p>
        </p:txBody>
      </p:sp>
      <p:cxnSp>
        <p:nvCxnSpPr>
          <p:cNvPr id="11" name="Rak 10"/>
          <p:cNvCxnSpPr/>
          <p:nvPr/>
        </p:nvCxnSpPr>
        <p:spPr>
          <a:xfrm>
            <a:off x="984250" y="1387475"/>
            <a:ext cx="17221200" cy="0"/>
          </a:xfrm>
          <a:prstGeom prst="line">
            <a:avLst/>
          </a:prstGeom>
          <a:ln w="6350">
            <a:solidFill>
              <a:schemeClr val="bg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12" name="Bildobjekt 11" descr="Sirius_RGB.eps"/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450" y="1006475"/>
            <a:ext cx="698952" cy="990600"/>
          </a:xfrm>
          <a:prstGeom prst="rect">
            <a:avLst/>
          </a:prstGeom>
        </p:spPr>
      </p:pic>
      <p:sp>
        <p:nvSpPr>
          <p:cNvPr id="15" name="textruta 14"/>
          <p:cNvSpPr txBox="1"/>
          <p:nvPr/>
        </p:nvSpPr>
        <p:spPr>
          <a:xfrm>
            <a:off x="9137650" y="3500806"/>
            <a:ext cx="16916400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7200" dirty="0">
                <a:solidFill>
                  <a:schemeClr val="bg1"/>
                </a:solidFill>
                <a:latin typeface="Arial Black" panose="020B0A04020102020204" pitchFamily="34" charset="0"/>
              </a:rPr>
              <a:t>RUBRIK</a:t>
            </a:r>
          </a:p>
        </p:txBody>
      </p:sp>
      <p:sp>
        <p:nvSpPr>
          <p:cNvPr id="18" name="textruta 17"/>
          <p:cNvSpPr txBox="1"/>
          <p:nvPr/>
        </p:nvSpPr>
        <p:spPr>
          <a:xfrm>
            <a:off x="9213850" y="4740275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19" name="textruta 18"/>
          <p:cNvSpPr txBox="1"/>
          <p:nvPr/>
        </p:nvSpPr>
        <p:spPr>
          <a:xfrm>
            <a:off x="13481050" y="4742154"/>
            <a:ext cx="3886200" cy="80945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2000" b="1" dirty="0">
                <a:solidFill>
                  <a:schemeClr val="bg1"/>
                </a:solidFill>
                <a:latin typeface="Arial Black" panose="020B0A04020102020204" pitchFamily="34" charset="0"/>
                <a:cs typeface="Arial" panose="020B0604020202020204" pitchFamily="34" charset="0"/>
              </a:rPr>
              <a:t>Varför använder vi det?</a:t>
            </a: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Det är ett välkänt faktum att läsare distraheras av läsbar text på en sida när man skall studera layouten. Poängen med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är att det ger ett normalt ordflöde, till skillnad från "Text här, Text här", och ger intryck av att vara läsbar text. Många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publiseringprogram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och webbutvecklare använder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som test-text, och en sökning efter "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Lorem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Ipsum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" avslöjar många webbsidor under </a:t>
            </a:r>
            <a:r>
              <a:rPr lang="sv-SE" sz="2000" dirty="0" err="1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uteckling</a:t>
            </a:r>
            <a:r>
              <a:rPr lang="sv-SE" sz="2000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. Olika versioner har dykt upp under åren, ibland av olyckshändelse, ibland med flit (mer eller mindre humoristiska).</a:t>
            </a: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sv-SE" sz="2000" dirty="0">
              <a:solidFill>
                <a:schemeClr val="bg1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61841322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npassad formgivn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186</TotalTime>
  <Words>794</Words>
  <Application>Microsoft Office PowerPoint</Application>
  <PresentationFormat>Custom</PresentationFormat>
  <Paragraphs>63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5</vt:i4>
      </vt:variant>
    </vt:vector>
  </HeadingPairs>
  <TitlesOfParts>
    <vt:vector size="12" baseType="lpstr">
      <vt:lpstr>Arial</vt:lpstr>
      <vt:lpstr>Arial Black</vt:lpstr>
      <vt:lpstr>Calibri</vt:lpstr>
      <vt:lpstr>Vitesse Sans</vt:lpstr>
      <vt:lpstr>Vitesse Sans Book</vt:lpstr>
      <vt:lpstr>Office Theme</vt:lpstr>
      <vt:lpstr>Anpassad formgivning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Cilla Fischer</dc:creator>
  <cp:lastModifiedBy>Legend WK</cp:lastModifiedBy>
  <cp:revision>14</cp:revision>
  <dcterms:created xsi:type="dcterms:W3CDTF">2018-04-25T07:32:07Z</dcterms:created>
  <dcterms:modified xsi:type="dcterms:W3CDTF">2023-01-13T07:51:20Z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2018-04-25T00:00:00Z</vt:filetime>
  </property>
  <property fmtid="{D5CDD505-2E9C-101B-9397-08002B2CF9AE}" pid="3" name="Creator">
    <vt:lpwstr>Adobe InDesign CC 13.0 (Macintosh)</vt:lpwstr>
  </property>
  <property fmtid="{D5CDD505-2E9C-101B-9397-08002B2CF9AE}" pid="4" name="LastSaved">
    <vt:filetime>2018-04-25T00:00:00Z</vt:filetime>
  </property>
</Properties>
</file>